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58" r:id="rId5"/>
    <p:sldId id="259" r:id="rId6"/>
    <p:sldId id="260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9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498C-6BC3-4135-918F-67F7BD086C9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A898-E653-4C7C-A6E5-E8184936B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90" y="214282"/>
            <a:ext cx="6429420" cy="8786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нспектор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357158"/>
            <a:ext cx="1542474" cy="1239142"/>
          </a:xfrm>
          <a:prstGeom prst="rect">
            <a:avLst/>
          </a:prstGeom>
        </p:spPr>
      </p:pic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36" y="4714876"/>
            <a:ext cx="4278298" cy="285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66" y="2571736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/>
              <a:t>Мотивация в области охраны труда, промышленной безопасности и охраны окружающей среды </a:t>
            </a:r>
            <a:endParaRPr lang="ru-RU" alt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32" y="857224"/>
            <a:ext cx="4857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ООО «</a:t>
            </a:r>
            <a:r>
              <a:rPr lang="ru-RU" sz="2000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Эко-Пром</a:t>
            </a: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Воронеж»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71480" y="5072066"/>
            <a:ext cx="6000750" cy="3214710"/>
          </a:xfrm>
          <a:prstGeom prst="rect">
            <a:avLst/>
          </a:prstGeom>
          <a:solidFill>
            <a:srgbClr val="FBD4B4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/>
              <a:t>Схема  обучения с последующей проверкой знаний и проведения конкурса.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711" y="285720"/>
            <a:ext cx="6590156" cy="8667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04" y="714348"/>
            <a:ext cx="621510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Программа  "Мотивация сотрудников ООО"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Эко-Пром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Воронеж»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: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содействовать активному вовлечению работников в процесс  формирования и развития культуры безопасности.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процесса 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Линейные руководители и специалисты: начальник производства, начальники участков, мастера, в чьем непосредственном подчинении находятся работники рабочих профессий, инженеры производственных подразделений.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Работники рабочих профессий (рабочие):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рабочие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уличной уборки, транспортной службы, рабочие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общехозяйственных работ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идея: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коллективная ответственность за безопасность, развитие состязательности между подразделениями, поощрение лучших коллективов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Программа «Мотивация» разделяется на этапы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-этап о</a:t>
            </a:r>
            <a:r>
              <a:rPr lang="ru-RU" sz="1400" dirty="0" smtClean="0"/>
              <a:t>бучение с последующей проверкой знаний. Конкурс.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55" idx="0"/>
          </p:cNvCxnSpPr>
          <p:nvPr/>
        </p:nvCxnSpPr>
        <p:spPr>
          <a:xfrm rot="5400000" flipH="1" flipV="1">
            <a:off x="1172232" y="6530074"/>
            <a:ext cx="785818" cy="129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56" idx="1"/>
          </p:cNvCxnSpPr>
          <p:nvPr/>
        </p:nvCxnSpPr>
        <p:spPr>
          <a:xfrm flipV="1">
            <a:off x="1571612" y="6127884"/>
            <a:ext cx="285752" cy="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57" idx="1"/>
          </p:cNvCxnSpPr>
          <p:nvPr/>
        </p:nvCxnSpPr>
        <p:spPr>
          <a:xfrm flipV="1">
            <a:off x="3071810" y="6127884"/>
            <a:ext cx="285752" cy="157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57" idx="3"/>
            <a:endCxn id="58" idx="1"/>
          </p:cNvCxnSpPr>
          <p:nvPr/>
        </p:nvCxnSpPr>
        <p:spPr>
          <a:xfrm>
            <a:off x="4617562" y="6127884"/>
            <a:ext cx="311636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5322107" y="6607983"/>
            <a:ext cx="35719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28670" y="6929454"/>
            <a:ext cx="126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сотрудники</a:t>
            </a:r>
            <a:endParaRPr lang="ru-RU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1857364" y="5857884"/>
            <a:ext cx="126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обучение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357562" y="5857884"/>
            <a:ext cx="126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проверка знаний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4929198" y="5857884"/>
            <a:ext cx="1357322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формирование команд </a:t>
            </a:r>
            <a:endParaRPr lang="ru-RU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4929198" y="6786578"/>
            <a:ext cx="126000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конкурс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8" y="7429521"/>
            <a:ext cx="171451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Подведения итогов</a:t>
            </a:r>
          </a:p>
          <a:p>
            <a:pPr algn="ctr"/>
            <a:r>
              <a:rPr lang="ru-RU" sz="1200" dirty="0" smtClean="0"/>
              <a:t>награждение</a:t>
            </a:r>
          </a:p>
          <a:p>
            <a:endParaRPr lang="ru-RU" sz="1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5322901" y="7250131"/>
            <a:ext cx="35719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90" y="214282"/>
            <a:ext cx="6429420" cy="8715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32" y="785786"/>
            <a:ext cx="528641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участики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буд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 обеспечены необходимым  обучающим материалом , для обучения сотрудников (инструкции, приложения,  общие вопросы по охране труда, основные положения трудового законодательства и т.д.).Непосредственный руководитель проводит ознакомление с документацией.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u="sng" dirty="0" smtClean="0">
                <a:latin typeface="Calibri" pitchFamily="34" charset="0"/>
                <a:cs typeface="Times New Roman" pitchFamily="18" charset="0"/>
              </a:rPr>
              <a:t>Проверка знаний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 проверяет у всех знания зафиксировав результаты в оценочный лист и предоставляет его в отдел ОТ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сотрудники отдела ОТ выборочно назначают контрольную проверку, тем самым проверяют работу мастера.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Формирование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команд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наиболее положительно отличившихся сотрудников формируются команды для дальнейшего участия в соревнованиях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проведения конкурса на знание и соблюдение правил и требований ОТ и ОБ  Награждение победителей.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4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60" y="5786446"/>
            <a:ext cx="4077247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71480" y="1142976"/>
            <a:ext cx="5572164" cy="3571900"/>
          </a:xfrm>
          <a:prstGeom prst="rect">
            <a:avLst/>
          </a:prstGeom>
          <a:solidFill>
            <a:srgbClr val="FBD4B4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Схема индивидуальной мотивации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604" y="214283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-этап 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индивидуальная</a:t>
            </a:r>
          </a:p>
          <a:p>
            <a:pPr algn="ctr"/>
            <a:r>
              <a:rPr lang="en-US" dirty="0" smtClean="0"/>
              <a:t>III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-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этапколлективная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мотивация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90" y="214282"/>
            <a:ext cx="6357982" cy="8715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04" y="928662"/>
            <a:ext cx="5929354" cy="7572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00108" y="2000232"/>
            <a:ext cx="2857520" cy="714380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Критерии присвоение звания "Лучший сотрудник"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00108" y="3000364"/>
            <a:ext cx="2000264" cy="642942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libri" pitchFamily="34" charset="0"/>
                <a:cs typeface="Arial" pitchFamily="34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отрудники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2918" y="3857620"/>
            <a:ext cx="1643074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Критерии наказания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71942" y="2000232"/>
            <a:ext cx="1928826" cy="714380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Поощрение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(один день к отпуску)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43182" y="3857620"/>
            <a:ext cx="1143008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Нарушение ПБ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143380" y="3143240"/>
            <a:ext cx="1928826" cy="12858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1.Замечание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2.Вынесение выговора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3.Лишение премии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4.Увольнение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>
            <a:endCxn id="15365" idx="1"/>
          </p:cNvCxnSpPr>
          <p:nvPr/>
        </p:nvCxnSpPr>
        <p:spPr>
          <a:xfrm>
            <a:off x="3857628" y="2357422"/>
            <a:ext cx="21431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1393811" y="3749669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364" idx="3"/>
            <a:endCxn id="15366" idx="1"/>
          </p:cNvCxnSpPr>
          <p:nvPr/>
        </p:nvCxnSpPr>
        <p:spPr>
          <a:xfrm>
            <a:off x="2285992" y="410765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86190" y="4071934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71480" y="4857752"/>
            <a:ext cx="5643602" cy="3429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Схема коллективной мотивации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42918" y="6572264"/>
            <a:ext cx="1714512" cy="428628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подразделения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000240" y="5786446"/>
            <a:ext cx="1928826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Расчет показателей  ОТ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ПБ и ООС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214818" y="5786446"/>
            <a:ext cx="1785950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Лучший  участок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214818" y="6643702"/>
            <a:ext cx="1785950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Награждение лучшего участка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43116" y="7286644"/>
            <a:ext cx="1857388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Отстающий                участок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Прямая со стрелкой 84"/>
          <p:cNvCxnSpPr>
            <a:stCxn id="15363" idx="0"/>
          </p:cNvCxnSpPr>
          <p:nvPr/>
        </p:nvCxnSpPr>
        <p:spPr>
          <a:xfrm rot="5400000" flipH="1" flipV="1">
            <a:off x="1857364" y="2857488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1143778" y="6286512"/>
            <a:ext cx="570710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1428736" y="6000760"/>
            <a:ext cx="57150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15370" idx="3"/>
            <a:endCxn id="15371" idx="1"/>
          </p:cNvCxnSpPr>
          <p:nvPr/>
        </p:nvCxnSpPr>
        <p:spPr>
          <a:xfrm>
            <a:off x="3929066" y="6036479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>
            <a:off x="4822041" y="6465107"/>
            <a:ext cx="35719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5400000">
            <a:off x="1214422" y="7286644"/>
            <a:ext cx="42862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1428736" y="7500958"/>
            <a:ext cx="714380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90" y="214282"/>
            <a:ext cx="6429420" cy="8715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66" y="357158"/>
            <a:ext cx="6143668" cy="8429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8" y="571472"/>
            <a:ext cx="528641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Индивидуальная мотивация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Непосредственный руководитель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Заполняет и направляет форму положительной или отрицательной оценки деятельности работника в области ОТ, ПБ и ООС (Доказывающие фото прилагаются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было-стало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по ОТ, ПБ и ООС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рассматривает заполненную форму оценки деятельности работника в области ОТ, ПБ и ООС и принимает решение о представлении работника к званию Лучший сотрудник , либо о дисциплинарном взыскании.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После, выбранному сотруднику присваивается звание "Лучший сотрудник ". Для визуализации каждый месяц на стенде  вывешивается  фото лучший или худший сотрудник.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90422-140614.jpg"/>
          <p:cNvPicPr>
            <a:picLocks noChangeAspect="1"/>
          </p:cNvPicPr>
          <p:nvPr/>
        </p:nvPicPr>
        <p:blipFill>
          <a:blip r:embed="rId2" cstate="print"/>
          <a:srcRect t="17500" b="23750"/>
          <a:stretch>
            <a:fillRect/>
          </a:stretch>
        </p:blipFill>
        <p:spPr>
          <a:xfrm>
            <a:off x="1000108" y="4357686"/>
            <a:ext cx="5015831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52" y="142844"/>
            <a:ext cx="6500858" cy="885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604" y="357158"/>
            <a:ext cx="58579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Коллективная мотивация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Ежеквартально </a:t>
            </a:r>
            <a:r>
              <a:rPr lang="ru-RU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подразделения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выбирает лучший  участок и заполняет чек-лист 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</a:t>
            </a:r>
            <a:r>
              <a:rPr lang="ru-RU" sz="14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4 числа месяца, следующего за кварталом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Заполненная форма передается в ООТ, затем ООТ составляет сводную таблицу результатов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по ОТ, ПБ и ООС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проверяет правильность заполнения форм Оценки по ОТ, ПБ и ООС и подсчета показателей по ОТ, ПБ и ООС, после чего проводит ранжирование трудовых коллективов с целью выявления Лучших и Отстающих  по ОТ, ПБ и ООС. Результаты оценки трудовых коллективов отображаются на информационном стенде. По итогам результатов оценки выбирается лучший участок. Присваивается звание "Лучший участок. Каждый сотрудник получает ценный подарок. Грамоту.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</a:t>
            </a:r>
            <a:r>
              <a:rPr lang="ru-RU" sz="14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15 числа после каждого квартала.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4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46" y="4786314"/>
            <a:ext cx="4935615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90" y="214282"/>
            <a:ext cx="6357982" cy="8715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42" y="428597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IV</a:t>
            </a:r>
            <a:r>
              <a:rPr lang="ru-RU" dirty="0" smtClean="0"/>
              <a:t>-этап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стимуляция  личностного роста и развития, безопасно ориентированный труд, безопасно ориентированная жизнь.</a:t>
            </a:r>
          </a:p>
          <a:p>
            <a:pPr lvl="0" algn="ctr"/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личностный ро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8" y="2428860"/>
            <a:ext cx="5766472" cy="3240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482</TotalTime>
  <Words>498</Words>
  <Application>Microsoft Office PowerPoint</Application>
  <PresentationFormat>Экран (4:3)</PresentationFormat>
  <Paragraphs>134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тбюбью</dc:title>
  <dc:creator>Пользователь</dc:creator>
  <cp:lastModifiedBy>Пользователь</cp:lastModifiedBy>
  <cp:revision>13</cp:revision>
  <dcterms:created xsi:type="dcterms:W3CDTF">2019-08-07T08:07:13Z</dcterms:created>
  <dcterms:modified xsi:type="dcterms:W3CDTF">2019-11-22T08:20:52Z</dcterms:modified>
</cp:coreProperties>
</file>